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748" r:id="rId2"/>
    <p:sldId id="1050" r:id="rId3"/>
    <p:sldId id="1278" r:id="rId4"/>
    <p:sldId id="1280" r:id="rId5"/>
    <p:sldId id="1279" r:id="rId6"/>
    <p:sldId id="1281" r:id="rId7"/>
    <p:sldId id="1282" r:id="rId8"/>
    <p:sldId id="1283" r:id="rId9"/>
    <p:sldId id="1284" r:id="rId10"/>
    <p:sldId id="1285" r:id="rId11"/>
    <p:sldId id="1286" r:id="rId12"/>
    <p:sldId id="1287" r:id="rId13"/>
    <p:sldId id="1288" r:id="rId14"/>
    <p:sldId id="1289" r:id="rId15"/>
    <p:sldId id="1290" r:id="rId16"/>
    <p:sldId id="1291" r:id="rId17"/>
    <p:sldId id="960" r:id="rId18"/>
    <p:sldId id="959" r:id="rId19"/>
    <p:sldId id="961" r:id="rId20"/>
    <p:sldId id="1100" r:id="rId21"/>
    <p:sldId id="964" r:id="rId22"/>
    <p:sldId id="967" r:id="rId23"/>
    <p:sldId id="968" r:id="rId24"/>
    <p:sldId id="914" r:id="rId25"/>
    <p:sldId id="1292" r:id="rId26"/>
    <p:sldId id="974" r:id="rId27"/>
    <p:sldId id="934" r:id="rId28"/>
    <p:sldId id="1011" r:id="rId29"/>
    <p:sldId id="1027" r:id="rId30"/>
    <p:sldId id="972" r:id="rId31"/>
    <p:sldId id="1051" r:id="rId32"/>
    <p:sldId id="932" r:id="rId33"/>
    <p:sldId id="973" r:id="rId34"/>
    <p:sldId id="1293" r:id="rId35"/>
    <p:sldId id="1010" r:id="rId36"/>
    <p:sldId id="1024" r:id="rId37"/>
    <p:sldId id="1048" r:id="rId38"/>
    <p:sldId id="979" r:id="rId39"/>
    <p:sldId id="1026" r:id="rId40"/>
    <p:sldId id="1025" r:id="rId41"/>
    <p:sldId id="1294" r:id="rId42"/>
    <p:sldId id="1151" r:id="rId43"/>
    <p:sldId id="1264" r:id="rId44"/>
    <p:sldId id="1266" r:id="rId45"/>
    <p:sldId id="1163" r:id="rId46"/>
    <p:sldId id="1166" r:id="rId47"/>
    <p:sldId id="1165" r:id="rId48"/>
    <p:sldId id="1164" r:id="rId49"/>
    <p:sldId id="1274" r:id="rId50"/>
    <p:sldId id="1275" r:id="rId51"/>
    <p:sldId id="1276" r:id="rId52"/>
    <p:sldId id="1277" r:id="rId53"/>
    <p:sldId id="1154" r:id="rId54"/>
    <p:sldId id="1153" r:id="rId55"/>
    <p:sldId id="1155" r:id="rId56"/>
    <p:sldId id="1156" r:id="rId57"/>
    <p:sldId id="1157" r:id="rId58"/>
    <p:sldId id="1158" r:id="rId59"/>
    <p:sldId id="1159" r:id="rId60"/>
    <p:sldId id="1160" r:id="rId61"/>
    <p:sldId id="1161" r:id="rId62"/>
    <p:sldId id="1162" r:id="rId6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97" d="100"/>
          <a:sy n="97" d="100"/>
        </p:scale>
        <p:origin x="942" y="7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6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D9972-E3DA-BD24-BA07-F7C232FA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B668E-1DE8-0747-45ED-3F4F535AD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DF45A-749C-3C61-C290-072C0A5E5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B51EA-7E75-005E-FB06-53ACBB2928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21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E7848-AD37-BCBB-56C5-D5F0A09D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5BEE0-3B19-F111-8293-D86480245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F2EF6-308E-5548-990A-9FE7ADCE5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50005-D3F9-BA3A-AF02-CE6313A83D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89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503D-E2D6-7879-3E01-294DD783A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16DB5-3EE8-2A96-6873-EE7A435FB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1A91F1-EED9-C8E4-14D8-5A558175F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89E3D-2ECE-7956-F816-FA8668343F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28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07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16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96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92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14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63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09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73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D9C7C-3157-A603-3523-31B0B26EC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5A850-145D-5186-D105-A1251A8E1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A0EA2-E790-D413-6DA8-4284CEC0A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2D6D0-BC0D-64A9-E7C5-54DE3DE61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49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01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63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05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17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76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018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79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00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591E2-6C6B-0CBF-09B6-D9D923CB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9ABB0-1906-81E8-1393-A14D1434C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594FFA-A073-5612-1BA2-F835C91F2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CE290-790E-231B-8ABD-331C02FF8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63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28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094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451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699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171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588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DBD74-3D97-5563-02DF-6B4C6430B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1F387-0286-E586-9E37-C02780CE9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D7D98-69AC-B881-AB14-BB0B16073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29F8B-58B2-8045-D9E5-4E665CF22B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243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471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409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753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482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561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664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516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27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02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834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519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29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485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345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562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174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04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2025</a:t>
            </a:r>
            <a:br>
              <a:rPr lang="en-US" sz="4000" dirty="0"/>
            </a:br>
            <a:r>
              <a:rPr lang="en-US" sz="3100"/>
              <a:t>Lecture 6:  </a:t>
            </a:r>
            <a:r>
              <a:rPr lang="en-US" sz="3100" dirty="0"/>
              <a:t>Stating, mapped files and hashing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stat’ing</a:t>
            </a:r>
            <a:r>
              <a:rPr lang="en-US" dirty="0"/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772E8-867C-6B4C-860B-8FC15B5B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EE014-3E6E-15C1-5AD4-F1E810EEA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8621F-1EF6-C87C-76EB-84841AF99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stat’ing</a:t>
            </a:r>
            <a:r>
              <a:rPr lang="en-US" dirty="0"/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018C4-F020-04E2-75D0-BCF80F0A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8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7C99-3EB5-A121-FB74-52583DBF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4E505-99DC-8FFE-3B7A-4E4260A8F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Finished reading your introductions.</a:t>
            </a:r>
          </a:p>
          <a:p>
            <a:pPr marL="457200" indent="-457200">
              <a:buAutoNum type="arabicPeriod"/>
            </a:pPr>
            <a:r>
              <a:rPr lang="en-US" dirty="0"/>
              <a:t>Questions about homework, project, anything else?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BE9C9-2D0A-32C2-376D-DF390A55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5720-9EBB-FF3D-BDD1-C3567BCBD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B7C8-C018-4243-37AC-FCE2D7F77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622AB-4FB3-CFC5-B372-0628BC645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stat’ing</a:t>
            </a:r>
            <a:r>
              <a:rPr lang="en-US" dirty="0"/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842F9-FB3F-C9B8-15CA-181ABCF1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38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447797-6D25-9F49-E152-A6006587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FB48C5-91A6-46CB-D87D-123844A27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943" y="482943"/>
            <a:ext cx="5892113" cy="589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36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DF75F7-CDE8-5602-C747-CD62540E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3F2950-08D8-215B-4276-F79C9684F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47" y="627105"/>
            <a:ext cx="7845305" cy="560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5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F63E40-6F68-1374-FCDD-11B689F1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4810B8-0773-CD24-69AB-689918F562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764" y="307283"/>
            <a:ext cx="4824471" cy="62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95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72B72B-9CFF-448A-DD13-21877C68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EFA336-8924-3CCC-5B08-4E8E691269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05" y="498904"/>
            <a:ext cx="7813589" cy="586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29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469C16-AB1D-A78E-3ED5-5AD1D94A2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895B1-6238-68F1-0C32-B09074455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017814"/>
            <a:ext cx="8439149" cy="482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6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3ED05-20B1-3321-EFA1-FBD9538AC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534DB7-66B8-B5C0-7325-7E56392CE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30" y="1093573"/>
            <a:ext cx="8303740" cy="467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17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6842BB-FD88-E566-DB39-819F5E29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8A9386-DC65-A10B-A9F1-7147F92543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5" y="1016567"/>
            <a:ext cx="8543110" cy="482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51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364F2E-19CE-39EF-3F5C-44BE237F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1D271-15BA-DCBB-BF7E-1A50E02EF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78" y="560045"/>
            <a:ext cx="7379043" cy="573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93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8FFCE3-1A84-1854-B6E5-E9033C292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BE68DF-F996-9A01-995E-0DDA6332AB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33" y="418764"/>
            <a:ext cx="8383133" cy="602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95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6A3F9F-A1F8-8C36-8A01-B0460C69B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4F279-CD14-AFE3-5D3E-6A9263CD4A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193" y="353731"/>
            <a:ext cx="4151613" cy="615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8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4056E-8430-AC47-454C-9B3EE7BD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520C-F683-366C-3B6E-E6255B966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59189-24B5-6905-7620-2EB770AC9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stat’ing</a:t>
            </a:r>
            <a:r>
              <a:rPr lang="en-US" dirty="0"/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11F6B-805D-6734-CAF0-D102DEFFD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01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2F1D-EB06-4014-B9BB-22A6D10B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48225-DD3B-4979-BFED-05DFDB6AC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3779520" cy="423164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As we read or write a file, we generally think of starting at the beginning, then reading or writing from there.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We have a current location that follows us.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We can reset that position by seeking.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2454A-0EB6-4CC2-94F5-1F3EEDCF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43236B-CA44-44B4-9293-9B0D9A27A1DC}"/>
              </a:ext>
            </a:extLst>
          </p:cNvPr>
          <p:cNvSpPr/>
          <p:nvPr/>
        </p:nvSpPr>
        <p:spPr>
          <a:xfrm>
            <a:off x="5229497" y="1562100"/>
            <a:ext cx="836023" cy="4307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809FB9-B221-4E29-96AF-92FD56F59624}"/>
              </a:ext>
            </a:extLst>
          </p:cNvPr>
          <p:cNvCxnSpPr>
            <a:cxnSpLocks/>
          </p:cNvCxnSpPr>
          <p:nvPr/>
        </p:nvCxnSpPr>
        <p:spPr>
          <a:xfrm>
            <a:off x="4572000" y="2758440"/>
            <a:ext cx="6226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C24A6CB-758B-4F5D-A849-E855EA6B1D91}"/>
              </a:ext>
            </a:extLst>
          </p:cNvPr>
          <p:cNvSpPr txBox="1"/>
          <p:nvPr/>
        </p:nvSpPr>
        <p:spPr>
          <a:xfrm>
            <a:off x="6553200" y="1600201"/>
            <a:ext cx="2133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Bytestream</a:t>
            </a:r>
            <a:r>
              <a:rPr lang="en-US" sz="2800" dirty="0"/>
              <a:t> that starts at 0 and runs the end of the file.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D04C3C-3BBC-47EB-BA0F-31E3CFA698E0}"/>
              </a:ext>
            </a:extLst>
          </p:cNvPr>
          <p:cNvSpPr txBox="1"/>
          <p:nvPr/>
        </p:nvSpPr>
        <p:spPr>
          <a:xfrm>
            <a:off x="4776651" y="1417638"/>
            <a:ext cx="452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350122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063EC0-8179-4016-A5DF-DFB228BC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903AD1-EB78-4026-9DD6-C53A28E13713}"/>
              </a:ext>
            </a:extLst>
          </p:cNvPr>
          <p:cNvSpPr/>
          <p:nvPr/>
        </p:nvSpPr>
        <p:spPr>
          <a:xfrm>
            <a:off x="660400" y="1506290"/>
            <a:ext cx="8026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lseek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offset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whence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/>
          </a:p>
          <a:p>
            <a:r>
              <a:rPr lang="en-US" dirty="0" err="1"/>
              <a:t>lseek</a:t>
            </a:r>
            <a:r>
              <a:rPr lang="en-US" dirty="0"/>
              <a:t>() repositions the file offset of the open file description associated with the file descriptor </a:t>
            </a:r>
            <a:r>
              <a:rPr lang="en-US" dirty="0" err="1"/>
              <a:t>fd</a:t>
            </a:r>
            <a:r>
              <a:rPr lang="en-US" dirty="0"/>
              <a:t> to the argument offset according to the directive whence as follows:</a:t>
            </a:r>
          </a:p>
          <a:p>
            <a:endParaRPr lang="en-US" dirty="0"/>
          </a:p>
          <a:p>
            <a:r>
              <a:rPr lang="en-US" dirty="0"/>
              <a:t>SEEK_SET		Offset is set to offset bytes.</a:t>
            </a:r>
          </a:p>
          <a:p>
            <a:r>
              <a:rPr lang="en-US" dirty="0"/>
              <a:t>SEEK_CUR	Current location plus offset.</a:t>
            </a:r>
          </a:p>
          <a:p>
            <a:r>
              <a:rPr lang="en-US" dirty="0"/>
              <a:t>SEEK_END	Size of the file plus offset.</a:t>
            </a:r>
          </a:p>
          <a:p>
            <a:endParaRPr lang="en-US" dirty="0"/>
          </a:p>
          <a:p>
            <a:r>
              <a:rPr lang="en-US" dirty="0" err="1"/>
              <a:t>off_t</a:t>
            </a:r>
            <a:r>
              <a:rPr lang="en-US" dirty="0"/>
              <a:t> is a signed type. Return value </a:t>
            </a:r>
            <a:r>
              <a:rPr lang="en-US" dirty="0" err="1"/>
              <a:t>off_t</a:t>
            </a:r>
            <a:r>
              <a:rPr lang="en-US" dirty="0"/>
              <a:t> = -1 indicates failure and </a:t>
            </a:r>
            <a:r>
              <a:rPr lang="en-US" dirty="0" err="1"/>
              <a:t>errno</a:t>
            </a:r>
            <a:r>
              <a:rPr lang="en-US" dirty="0"/>
              <a:t> gives the reason.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9278E7-203B-45BC-A231-963F5320DD3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lseek</a:t>
            </a:r>
            <a:r>
              <a:rPr lang="en-US" dirty="0"/>
              <a:t>( )</a:t>
            </a:r>
          </a:p>
        </p:txBody>
      </p:sp>
    </p:spTree>
    <p:extLst>
      <p:ext uri="{BB962C8B-B14F-4D97-AF65-F5344CB8AC3E}">
        <p14:creationId xmlns:p14="http://schemas.microsoft.com/office/powerpoint/2010/main" val="2516122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4E5D50-F170-490B-8514-B04B583EBD1B}"/>
              </a:ext>
            </a:extLst>
          </p:cNvPr>
          <p:cNvSpPr/>
          <p:nvPr/>
        </p:nvSpPr>
        <p:spPr>
          <a:xfrm>
            <a:off x="584200" y="797510"/>
            <a:ext cx="7925834" cy="4278094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LinuxSeekRead.cpp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// Simple Linux file seek and read example.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g++ LinuxSeekRead.cpp -o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filename position bytes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LinuxSeekRead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LinuxSeekRead.cpp 2 30; echo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Simple Linux file seek and re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F0D0B6-549E-4DE0-8307-1E120311B93E}"/>
              </a:ext>
            </a:extLst>
          </p:cNvPr>
          <p:cNvSpPr txBox="1"/>
          <p:nvPr/>
        </p:nvSpPr>
        <p:spPr>
          <a:xfrm>
            <a:off x="534434" y="428178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Linux</a:t>
            </a:r>
          </a:p>
        </p:txBody>
      </p:sp>
    </p:spTree>
    <p:extLst>
      <p:ext uri="{BB962C8B-B14F-4D97-AF65-F5344CB8AC3E}">
        <p14:creationId xmlns:p14="http://schemas.microsoft.com/office/powerpoint/2010/main" val="788379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878FF-D51F-49E6-B1FC-192D92366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1915" y="2613499"/>
            <a:ext cx="4383931" cy="13489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you can seek and read, you can seek and write.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81A53-0789-446D-A9E1-D5CC118B4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09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534434" y="797510"/>
            <a:ext cx="7975600" cy="4278094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LinuxSeekWrite.cpp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// Simple Linux file seek and write example.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g++ LinuxSeekWrite.cpp -o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filename position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echo Hello world how are you &gt;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6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friend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 cat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Hello friend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ow are you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409178-9013-4357-8DD6-6D8F5A0C3E1B}"/>
              </a:ext>
            </a:extLst>
          </p:cNvPr>
          <p:cNvSpPr txBox="1"/>
          <p:nvPr/>
        </p:nvSpPr>
        <p:spPr>
          <a:xfrm>
            <a:off x="534434" y="428178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Linux</a:t>
            </a:r>
          </a:p>
        </p:txBody>
      </p:sp>
    </p:spTree>
    <p:extLst>
      <p:ext uri="{BB962C8B-B14F-4D97-AF65-F5344CB8AC3E}">
        <p14:creationId xmlns:p14="http://schemas.microsoft.com/office/powerpoint/2010/main" val="2647304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DD0BA-8AB7-4E8B-9F46-79B432CC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 past the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89659-ACDB-4E25-9DA6-E2637D512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250" y="2003898"/>
            <a:ext cx="7707549" cy="4122265"/>
          </a:xfrm>
        </p:spPr>
        <p:txBody>
          <a:bodyPr/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What do you expect should happen if you seek past the end?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How about if you’re WAY past the end?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A75B5-5FB2-4D9C-84D4-F59F4E6D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68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4185761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echo hello world &gt;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ls -l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rwxrwxrwx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3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12 Jan 24 12:50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LinuxSeekWrite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1000000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This is way past the end.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ls -l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rwxrwxrwx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3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nicole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1000026 Jan 24 12:50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od -c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foobar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0000000   h   e   l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o       w   o   r   l   d  \n  \0  \0  \0  \0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0000020  \0  \0  \0  \0  \0  \0  \0  \0  \0  \0  \0  \0  \0  \0  \0  \0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3641100   T   h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s    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s       w   a   y       p   a   s   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3641120       t   h   e     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e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n   d   .  \n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3641132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234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Linux</a:t>
            </a:r>
          </a:p>
        </p:txBody>
      </p:sp>
    </p:spTree>
    <p:extLst>
      <p:ext uri="{BB962C8B-B14F-4D97-AF65-F5344CB8AC3E}">
        <p14:creationId xmlns:p14="http://schemas.microsoft.com/office/powerpoint/2010/main" val="195963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62FB-2812-41DE-99A5-217BB7BC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1BD09-AD91-4863-917B-284F79F60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3083668" cy="446986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Both Linux and Windows seamlessly support sparse files.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These are files with holes in them where there's no actual data.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Holes take no actual space on disk.</a:t>
            </a:r>
          </a:p>
          <a:p>
            <a:pPr marL="0" indent="0">
              <a:spcBef>
                <a:spcPts val="1600"/>
              </a:spcBef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CF7AD-12D2-4997-B5FC-7BE5B94B9381}"/>
              </a:ext>
            </a:extLst>
          </p:cNvPr>
          <p:cNvSpPr/>
          <p:nvPr/>
        </p:nvSpPr>
        <p:spPr>
          <a:xfrm>
            <a:off x="5229497" y="1562100"/>
            <a:ext cx="836023" cy="4307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6D9DF7E-7978-40FB-A41F-647D11F23563}"/>
              </a:ext>
            </a:extLst>
          </p:cNvPr>
          <p:cNvCxnSpPr>
            <a:cxnSpLocks/>
          </p:cNvCxnSpPr>
          <p:nvPr/>
        </p:nvCxnSpPr>
        <p:spPr>
          <a:xfrm>
            <a:off x="4572000" y="2758440"/>
            <a:ext cx="6226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73DEEF0-385C-4EF8-BF94-AF94FC5DBB02}"/>
              </a:ext>
            </a:extLst>
          </p:cNvPr>
          <p:cNvSpPr txBox="1"/>
          <p:nvPr/>
        </p:nvSpPr>
        <p:spPr>
          <a:xfrm>
            <a:off x="6553200" y="1600201"/>
            <a:ext cx="2133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you read from a hole, you get 0.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ECC7B2-F4D8-44E4-A25B-4EBE12A00CE9}"/>
              </a:ext>
            </a:extLst>
          </p:cNvPr>
          <p:cNvSpPr txBox="1"/>
          <p:nvPr/>
        </p:nvSpPr>
        <p:spPr>
          <a:xfrm>
            <a:off x="4776651" y="1417638"/>
            <a:ext cx="452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FC0221-CFE4-43C6-AD74-A60C9CC5BF7B}"/>
              </a:ext>
            </a:extLst>
          </p:cNvPr>
          <p:cNvSpPr/>
          <p:nvPr/>
        </p:nvSpPr>
        <p:spPr>
          <a:xfrm>
            <a:off x="5220511" y="2431915"/>
            <a:ext cx="836578" cy="26588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51AC5-D25E-46DD-A03E-E642C6E5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62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968DA-9CA0-191A-5462-A0A88AE4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C30A6-B72F-5A2F-4483-46C02D33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CC5ED-56C3-B86D-2E5F-DF4594A1C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stat’ing</a:t>
            </a:r>
            <a:r>
              <a:rPr lang="en-US" dirty="0"/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A6323-CBC0-05FC-D1B4-39588EB21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77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434F6-2EF4-493B-8F62-90FB5E1E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with read and 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96FD3-4402-48CD-898B-EEF4683DA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have to pick a buffer size and deal with the added complexity of  scanning data that might cross a read/write buffer boundary.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Example:  A simple “</a:t>
            </a:r>
            <a:r>
              <a:rPr lang="en-US" dirty="0" err="1"/>
              <a:t>wc</a:t>
            </a:r>
            <a:r>
              <a:rPr lang="en-US" dirty="0"/>
              <a:t>” (word count) example counts words, breaking on white space.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58328-8448-42C1-B0FA-FA2F9647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D9B4E-AF78-4D43-8429-BEE19A0D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Mapped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8C7EF-374D-4C3D-BF2C-7DA75E6A8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926935" cy="4552772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Map a whole or part of a file into your address space.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You get a pointer to where it's been mapped and from there you treat it like a big array of chars.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Reading or writing the file only requires dereferencing a pointer into the map.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The operating system's paging system will populate the map as you touch locations.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174FA-F1EF-4C59-9EFC-F77DA4D8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16102C-5B38-4590-BDA5-0A8FA019FFB9}"/>
              </a:ext>
            </a:extLst>
          </p:cNvPr>
          <p:cNvSpPr/>
          <p:nvPr/>
        </p:nvSpPr>
        <p:spPr>
          <a:xfrm>
            <a:off x="4477996" y="1417638"/>
            <a:ext cx="675118" cy="42472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5828A5-03C1-42B6-9C7F-FA1E4B4D921D}"/>
              </a:ext>
            </a:extLst>
          </p:cNvPr>
          <p:cNvSpPr/>
          <p:nvPr/>
        </p:nvSpPr>
        <p:spPr>
          <a:xfrm>
            <a:off x="6944882" y="1065442"/>
            <a:ext cx="675118" cy="45994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280CB3-10E3-48F5-98D4-333B7BB5A29B}"/>
              </a:ext>
            </a:extLst>
          </p:cNvPr>
          <p:cNvSpPr/>
          <p:nvPr/>
        </p:nvSpPr>
        <p:spPr>
          <a:xfrm>
            <a:off x="6944882" y="3034907"/>
            <a:ext cx="675118" cy="10127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974E60-333B-4E39-9A93-7EA9D465A752}"/>
              </a:ext>
            </a:extLst>
          </p:cNvPr>
          <p:cNvSpPr/>
          <p:nvPr/>
        </p:nvSpPr>
        <p:spPr>
          <a:xfrm>
            <a:off x="4477996" y="2155126"/>
            <a:ext cx="675118" cy="10127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12DFFF-007C-41F1-ACA7-A7BE1CABECA0}"/>
              </a:ext>
            </a:extLst>
          </p:cNvPr>
          <p:cNvSpPr/>
          <p:nvPr/>
        </p:nvSpPr>
        <p:spPr>
          <a:xfrm>
            <a:off x="4477996" y="2286000"/>
            <a:ext cx="675118" cy="18515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A9A437-D836-4A31-BA14-93F1835FE232}"/>
              </a:ext>
            </a:extLst>
          </p:cNvPr>
          <p:cNvSpPr/>
          <p:nvPr/>
        </p:nvSpPr>
        <p:spPr>
          <a:xfrm>
            <a:off x="4477996" y="2554859"/>
            <a:ext cx="675118" cy="18515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9887B3-17BB-416D-995D-9FC4365F6854}"/>
              </a:ext>
            </a:extLst>
          </p:cNvPr>
          <p:cNvSpPr txBox="1"/>
          <p:nvPr/>
        </p:nvSpPr>
        <p:spPr>
          <a:xfrm>
            <a:off x="3830060" y="5783640"/>
            <a:ext cx="197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Your address space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D9F26B-630D-4444-8866-1F945F88A80B}"/>
              </a:ext>
            </a:extLst>
          </p:cNvPr>
          <p:cNvSpPr txBox="1"/>
          <p:nvPr/>
        </p:nvSpPr>
        <p:spPr>
          <a:xfrm>
            <a:off x="6436867" y="5783640"/>
            <a:ext cx="1691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Your file within the file system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9C47B82-D48D-4F6F-9C22-BBB04FA1F623}"/>
              </a:ext>
            </a:extLst>
          </p:cNvPr>
          <p:cNvCxnSpPr/>
          <p:nvPr/>
        </p:nvCxnSpPr>
        <p:spPr>
          <a:xfrm>
            <a:off x="5270090" y="2208442"/>
            <a:ext cx="1553497" cy="7412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AE6EDD-448C-4816-BB7A-CFD066074261}"/>
              </a:ext>
            </a:extLst>
          </p:cNvPr>
          <p:cNvCxnSpPr/>
          <p:nvPr/>
        </p:nvCxnSpPr>
        <p:spPr>
          <a:xfrm>
            <a:off x="5270089" y="3230021"/>
            <a:ext cx="1553497" cy="7412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373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387C2B-DAB6-4602-89F0-B098BE32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33AE2A-0A90-4C98-9CB7-BB64E7C93899}"/>
              </a:ext>
            </a:extLst>
          </p:cNvPr>
          <p:cNvSpPr/>
          <p:nvPr/>
        </p:nvSpPr>
        <p:spPr>
          <a:xfrm>
            <a:off x="796412" y="863396"/>
            <a:ext cx="820993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mman.h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mmap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length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prot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offset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dirty="0" err="1"/>
              <a:t>mmap</a:t>
            </a:r>
            <a:r>
              <a:rPr lang="en-US" dirty="0"/>
              <a:t>() creates a new mapping in the virtual address space of the calling process.  The starting address for the new mapping can be specified in </a:t>
            </a:r>
            <a:r>
              <a:rPr lang="en-US" dirty="0" err="1"/>
              <a:t>addr</a:t>
            </a:r>
            <a:r>
              <a:rPr lang="en-US" dirty="0"/>
              <a:t> but is usually left as the </a:t>
            </a:r>
            <a:r>
              <a:rPr lang="en-US" dirty="0" err="1"/>
              <a:t>nullptr</a:t>
            </a:r>
            <a:r>
              <a:rPr lang="en-US" dirty="0"/>
              <a:t>.  The length argument specifies the length of the mapping (which must be greater than 0).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 dirty="0" err="1"/>
              <a:t>addr</a:t>
            </a:r>
            <a:r>
              <a:rPr lang="en-US" dirty="0"/>
              <a:t> is NULL, then the kernel chooses the (page-aligned) address</a:t>
            </a:r>
          </a:p>
          <a:p>
            <a:r>
              <a:rPr lang="en-US" dirty="0"/>
              <a:t>at which to create the mapping.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prot</a:t>
            </a:r>
            <a:r>
              <a:rPr lang="en-US" dirty="0"/>
              <a:t> argument describes the desired memory protection of the</a:t>
            </a:r>
          </a:p>
          <a:p>
            <a:r>
              <a:rPr lang="en-US" dirty="0"/>
              <a:t>mapping, </a:t>
            </a:r>
            <a:r>
              <a:rPr lang="en-US" dirty="0" err="1"/>
              <a:t>rwx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flags indicate sharing options.</a:t>
            </a:r>
          </a:p>
        </p:txBody>
      </p:sp>
    </p:spTree>
    <p:extLst>
      <p:ext uri="{BB962C8B-B14F-4D97-AF65-F5344CB8AC3E}">
        <p14:creationId xmlns:p14="http://schemas.microsoft.com/office/powerpoint/2010/main" val="588332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047536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head -1 LinuxWcMap.cpp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Linux word-count using the mapped file support.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g++ LinuxWcMap.cpp -o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LinuxWcMap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LinuxWcMap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Linux*.cpp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346     LinuxCatMT.cpp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117     LinuxForkExec.cpp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594     LinuxGetSsl.cpp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397     LinuxGetUrl.cpp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75      LinuxHelloMT.cpp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460     LinuxListDirectory.cpp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305     LinuxPipe.cpp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201     LinuxSeekRead.cpp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162     LinuxSeekWrite.cpp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325     LinuxSignalDtor.cpp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298     LinuxSignalHandler.cpp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994     LinuxTinyServer.cpp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1087    LinuxTinySslServer.cpp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208     LinuxWcMap.cpp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173     LinuxWcStd.cpp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5742    Total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278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4C41BF-B427-427D-8CBD-99BBA865E4FE}"/>
              </a:ext>
            </a:extLst>
          </p:cNvPr>
          <p:cNvSpPr/>
          <p:nvPr/>
        </p:nvSpPr>
        <p:spPr>
          <a:xfrm>
            <a:off x="859971" y="372023"/>
            <a:ext cx="648788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Linux word-count using the mapped file support.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Nicole Hamilton  nham@umich.edu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mman.h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fcntl.h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fileInfo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fstat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fileInfo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fileInfo.st_size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total = 0;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nn-NO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 i = 1;  i &lt; </a:t>
            </a:r>
            <a:r>
              <a:rPr lang="nn-NO" sz="1200" dirty="0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nn-NO" sz="1200" dirty="0">
                <a:solidFill>
                  <a:srgbClr val="000000"/>
                </a:solidFill>
                <a:latin typeface="Consolas" panose="020B0609020204030204" pitchFamily="49" charset="0"/>
              </a:rPr>
              <a:t>;  i++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words = 0;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f = open(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i ],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O_RDONLY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805CA9-D2EB-404B-A0B4-709031C9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44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0D2480-FA76-45F2-9554-05DB9D5B8D85}"/>
              </a:ext>
            </a:extLst>
          </p:cNvPr>
          <p:cNvSpPr/>
          <p:nvPr/>
        </p:nvSpPr>
        <p:spPr>
          <a:xfrm>
            <a:off x="566057" y="428178"/>
            <a:ext cx="69886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f != -1 )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f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*map = 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 )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mmap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PROT_READ, MAP_PRIVATE, f, 0 );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map != MAP_FAILED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*end = map +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da-DK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da-DK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*c = map;  c &lt; end;  c++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*c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 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'\t'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'\n'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'\r'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words++;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words++;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CB29C2-A188-43C9-BF75-A230BEFF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41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0D2480-FA76-45F2-9554-05DB9D5B8D85}"/>
              </a:ext>
            </a:extLst>
          </p:cNvPr>
          <p:cNvSpPr/>
          <p:nvPr/>
        </p:nvSpPr>
        <p:spPr>
          <a:xfrm>
            <a:off x="566057" y="428178"/>
            <a:ext cx="69886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f != -1 )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f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*map = (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 )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mmap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PROT_READ, MAP_PRIVATE, f, 0 );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map != MAP_FAILED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*end = map +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fileSize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da-DK" sz="1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da-DK" sz="12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da-DK" sz="1200" dirty="0">
                <a:solidFill>
                  <a:srgbClr val="000000"/>
                </a:solidFill>
                <a:latin typeface="Consolas" panose="020B0609020204030204" pitchFamily="49" charset="0"/>
              </a:rPr>
              <a:t> *c = map;  c &lt; end;  c++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*c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 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'\t'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'\n'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'\r'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words++;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midWord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words++;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CB29C2-A188-43C9-BF75-A230BEFF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358DE5-D78E-45FC-959B-84F0E9E460A8}"/>
              </a:ext>
            </a:extLst>
          </p:cNvPr>
          <p:cNvSpPr/>
          <p:nvPr/>
        </p:nvSpPr>
        <p:spPr>
          <a:xfrm>
            <a:off x="1332808" y="1180289"/>
            <a:ext cx="4160078" cy="4409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2ED54F-7983-43D2-A4E3-2AB7D4825454}"/>
              </a:ext>
            </a:extLst>
          </p:cNvPr>
          <p:cNvSpPr txBox="1"/>
          <p:nvPr/>
        </p:nvSpPr>
        <p:spPr>
          <a:xfrm>
            <a:off x="4238784" y="3132055"/>
            <a:ext cx="4045940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400"/>
              </a:spcBef>
            </a:pPr>
            <a:r>
              <a:rPr lang="en-US" sz="1600" i="1" dirty="0">
                <a:solidFill>
                  <a:srgbClr val="FF0000"/>
                </a:solidFill>
              </a:rPr>
              <a:t>More overhead in the setup but a simpler inner loop.</a:t>
            </a:r>
          </a:p>
          <a:p>
            <a:pPr>
              <a:spcBef>
                <a:spcPts val="1400"/>
              </a:spcBef>
            </a:pPr>
            <a:r>
              <a:rPr lang="en-US" sz="1600" i="1" dirty="0">
                <a:solidFill>
                  <a:srgbClr val="FF0000"/>
                </a:solidFill>
              </a:rPr>
              <a:t>The void * returned by </a:t>
            </a:r>
            <a:r>
              <a:rPr lang="en-US" sz="1600" i="1" dirty="0" err="1">
                <a:solidFill>
                  <a:srgbClr val="FF0000"/>
                </a:solidFill>
              </a:rPr>
              <a:t>mmap</a:t>
            </a:r>
            <a:r>
              <a:rPr lang="en-US" sz="1600" i="1" dirty="0">
                <a:solidFill>
                  <a:srgbClr val="FF0000"/>
                </a:solidFill>
              </a:rPr>
              <a:t>( ) can be cast to anything you like.</a:t>
            </a:r>
          </a:p>
          <a:p>
            <a:pPr>
              <a:spcBef>
                <a:spcPts val="1400"/>
              </a:spcBef>
            </a:pPr>
            <a:r>
              <a:rPr lang="en-US" sz="1600" i="1" dirty="0">
                <a:solidFill>
                  <a:srgbClr val="FF0000"/>
                </a:solidFill>
              </a:rPr>
              <a:t>Here, I’ve cast it to a simple char *.</a:t>
            </a:r>
          </a:p>
          <a:p>
            <a:pPr>
              <a:spcBef>
                <a:spcPts val="1400"/>
              </a:spcBef>
            </a:pPr>
            <a:r>
              <a:rPr lang="en-US" sz="1600" i="1" dirty="0">
                <a:solidFill>
                  <a:srgbClr val="FF0000"/>
                </a:solidFill>
              </a:rPr>
              <a:t>But I could cast it to pointer to a very complex struct, e.g.,</a:t>
            </a:r>
            <a:br>
              <a:rPr lang="en-US" i="1" dirty="0">
                <a:solidFill>
                  <a:srgbClr val="FF0000"/>
                </a:solidFill>
              </a:rPr>
            </a:br>
            <a:br>
              <a:rPr lang="en-US" i="1" dirty="0">
                <a:solidFill>
                  <a:srgbClr val="FF0000"/>
                </a:solidFill>
                <a:latin typeface="Consolas" panose="020B0609020204030204" pitchFamily="49" charset="0"/>
              </a:rPr>
            </a:br>
            <a:r>
              <a:rPr lang="en-US" sz="1400" dirty="0" err="1">
                <a:solidFill>
                  <a:srgbClr val="FF0000"/>
                </a:solidFill>
                <a:latin typeface="Consolas" panose="020B0609020204030204" pitchFamily="49" charset="0"/>
              </a:rPr>
              <a:t>mystruct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 *s = ( </a:t>
            </a:r>
            <a:r>
              <a:rPr lang="en-US" sz="1400" dirty="0" err="1">
                <a:solidFill>
                  <a:srgbClr val="FF0000"/>
                </a:solidFill>
                <a:latin typeface="Consolas" panose="020B0609020204030204" pitchFamily="49" charset="0"/>
              </a:rPr>
              <a:t>mystruct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 * )</a:t>
            </a:r>
            <a:r>
              <a:rPr lang="en-US" sz="1400" dirty="0" err="1">
                <a:solidFill>
                  <a:srgbClr val="FF0000"/>
                </a:solidFill>
                <a:latin typeface="Consolas" panose="020B0609020204030204" pitchFamily="49" charset="0"/>
              </a:rPr>
              <a:t>mmap</a:t>
            </a:r>
            <a:r>
              <a:rPr lang="en-US" sz="1400" dirty="0">
                <a:solidFill>
                  <a:srgbClr val="FF0000"/>
                </a:solidFill>
                <a:latin typeface="Consolas" panose="020B0609020204030204" pitchFamily="49" charset="0"/>
              </a:rPr>
              <a:t>( … );</a:t>
            </a:r>
          </a:p>
        </p:txBody>
      </p:sp>
    </p:spTree>
    <p:extLst>
      <p:ext uri="{BB962C8B-B14F-4D97-AF65-F5344CB8AC3E}">
        <p14:creationId xmlns:p14="http://schemas.microsoft.com/office/powerpoint/2010/main" val="719116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4E2AAB-4FDA-4A82-98B8-2396D5A7CA6A}"/>
              </a:ext>
            </a:extLst>
          </p:cNvPr>
          <p:cNvSpPr/>
          <p:nvPr/>
        </p:nvSpPr>
        <p:spPr>
          <a:xfrm>
            <a:off x="370114" y="545182"/>
            <a:ext cx="609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close( f 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words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"\t"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[ i ]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total += words;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2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&gt; 2 )</a:t>
            </a:r>
          </a:p>
          <a:p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cout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total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A31515"/>
                </a:solidFill>
                <a:latin typeface="Consolas" panose="020B0609020204030204" pitchFamily="49" charset="0"/>
              </a:rPr>
              <a:t>"\t"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A31515"/>
                </a:solidFill>
                <a:latin typeface="Consolas" panose="020B0609020204030204" pitchFamily="49" charset="0"/>
              </a:rPr>
              <a:t>"Total"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fr-FR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C0865F-3444-4D43-BA58-1DBF8CB8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15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2B9A6-A210-2498-C7DA-A8723D02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B1A7-CBBE-3AD4-83B5-4DBB71E5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880CB-61A3-B7D7-5AD5-FABB974B9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stat’ing</a:t>
            </a:r>
            <a:r>
              <a:rPr lang="en-US" dirty="0">
                <a:solidFill>
                  <a:srgbClr val="C00000"/>
                </a:solidFill>
              </a:rPr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D14C8-639C-FA2F-AE0E-04ACCB42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5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387C2B-DAB6-4602-89F0-B098BE32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33AE2A-0A90-4C98-9CB7-BB64E7C93899}"/>
              </a:ext>
            </a:extLst>
          </p:cNvPr>
          <p:cNvSpPr/>
          <p:nvPr/>
        </p:nvSpPr>
        <p:spPr>
          <a:xfrm>
            <a:off x="796412" y="863396"/>
            <a:ext cx="722537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stat(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pathname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statbuf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fstat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fildes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/>
          </a:p>
          <a:p>
            <a:r>
              <a:rPr lang="en-US" dirty="0" err="1"/>
              <a:t>fstat</a:t>
            </a:r>
            <a:r>
              <a:rPr lang="en-US" dirty="0"/>
              <a:t>() returns information about a file associated with an open file descriptor in a stat structure defined in &lt;sys/</a:t>
            </a:r>
            <a:r>
              <a:rPr lang="en-US" dirty="0" err="1"/>
              <a:t>stat.h</a:t>
            </a:r>
            <a:r>
              <a:rPr lang="en-US" dirty="0"/>
              <a:t>&gt;.</a:t>
            </a:r>
          </a:p>
        </p:txBody>
      </p:sp>
    </p:spTree>
    <p:extLst>
      <p:ext uri="{BB962C8B-B14F-4D97-AF65-F5344CB8AC3E}">
        <p14:creationId xmlns:p14="http://schemas.microsoft.com/office/powerpoint/2010/main" val="1039070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1D6802-42F0-4099-BBCD-A1AF08F4F20D}"/>
              </a:ext>
            </a:extLst>
          </p:cNvPr>
          <p:cNvSpPr/>
          <p:nvPr/>
        </p:nvSpPr>
        <p:spPr>
          <a:xfrm>
            <a:off x="1326523" y="797511"/>
            <a:ext cx="7017377" cy="521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dev_t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st_dev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ID of device containing file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ino_t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st_ino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Inode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number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fr-F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mode_t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F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st_mode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fr-FR" sz="1400" dirty="0">
                <a:solidFill>
                  <a:srgbClr val="008000"/>
                </a:solidFill>
                <a:latin typeface="Consolas" panose="020B0609020204030204" pitchFamily="49" charset="0"/>
              </a:rPr>
              <a:t>/* File type and mode */</a:t>
            </a:r>
            <a:endParaRPr lang="fr-FR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nlink_t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st_nlink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Number of hard links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uid_t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st_uid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User ID of owner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gid_t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st_gid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Group ID of owner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dev_t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st_rdev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Device ID (if special file)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Total size, in bytes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blksize_t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st_blksize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Block size for filesystem I/O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blkcnt_t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st_blocks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Number of 512B blocks allocated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Since Linux 2.6, the kernel supports nanosecond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   precision for the following timestamp fields.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   For the details before Linux 2.6, see NOTES.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timespec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st_atim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Time of last access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timespec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st_mtim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Time of last modification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timespec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st_ctim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Time of last status change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st_atime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st_atim.tv_sec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Backward compatibility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st_mtime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st_mtim.tv_sec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st_ctime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st_ctim.tv_sec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82466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1D6802-42F0-4099-BBCD-A1AF08F4F20D}"/>
              </a:ext>
            </a:extLst>
          </p:cNvPr>
          <p:cNvSpPr/>
          <p:nvPr/>
        </p:nvSpPr>
        <p:spPr>
          <a:xfrm>
            <a:off x="1326523" y="797511"/>
            <a:ext cx="7017377" cy="521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dev_t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st_dev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ID of device containing file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ino_t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st_ino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Inode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number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fr-F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mode_t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F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st_mode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fr-FR" sz="1400" dirty="0">
                <a:solidFill>
                  <a:srgbClr val="008000"/>
                </a:solidFill>
                <a:latin typeface="Consolas" panose="020B0609020204030204" pitchFamily="49" charset="0"/>
              </a:rPr>
              <a:t>/* File type and mode */</a:t>
            </a:r>
            <a:endParaRPr lang="fr-FR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nlink_t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st_nlink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Number of hard links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uid_t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st_uid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User ID of owner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gid_t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st_gid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Group ID of owner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dev_t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st_rdev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Device ID (if special file)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off_t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Total size, in bytes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blksize_t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st_blksize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Block size for filesystem I/O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blkcnt_t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st_blocks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Number of 512B blocks allocated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Since Linux 2.6, the kernel supports nanosecond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   precision for the following timestamp fields.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   For the details before Linux 2.6, see NOTES.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timespec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st_atim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Time of last access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timespec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st_mtim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Time of last modification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timespec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st_ctim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Time of last status change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st_atime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st_atim.tv_sec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/* Backward compatibility */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st_mtime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st_mtim.tv_sec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st_ctime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st_ctim.tv_sec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14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C583216-4879-4E47-B310-A94E95D4CF06}"/>
              </a:ext>
            </a:extLst>
          </p:cNvPr>
          <p:cNvSpPr/>
          <p:nvPr/>
        </p:nvSpPr>
        <p:spPr>
          <a:xfrm>
            <a:off x="1579418" y="1396538"/>
            <a:ext cx="5220393" cy="3574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AC6D7-0891-44E5-BBE0-8F90A2C95D6B}"/>
              </a:ext>
            </a:extLst>
          </p:cNvPr>
          <p:cNvSpPr txBox="1"/>
          <p:nvPr/>
        </p:nvSpPr>
        <p:spPr>
          <a:xfrm>
            <a:off x="3557848" y="474729"/>
            <a:ext cx="4430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The </a:t>
            </a:r>
            <a:r>
              <a:rPr lang="en-US" i="1" dirty="0" err="1">
                <a:solidFill>
                  <a:srgbClr val="FF0000"/>
                </a:solidFill>
              </a:rPr>
              <a:t>st_mode</a:t>
            </a:r>
            <a:r>
              <a:rPr lang="en-US" i="1" dirty="0">
                <a:solidFill>
                  <a:srgbClr val="FF0000"/>
                </a:solidFill>
              </a:rPr>
              <a:t> field tells what this thing is.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750FA0-2F18-4E7C-A341-A32A96845EA4}"/>
              </a:ext>
            </a:extLst>
          </p:cNvPr>
          <p:cNvSpPr/>
          <p:nvPr/>
        </p:nvSpPr>
        <p:spPr>
          <a:xfrm>
            <a:off x="1579417" y="2496233"/>
            <a:ext cx="5220393" cy="3574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78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077D44-C259-4B68-8441-6EB79A99D186}"/>
              </a:ext>
            </a:extLst>
          </p:cNvPr>
          <p:cNvSpPr/>
          <p:nvPr/>
        </p:nvSpPr>
        <p:spPr>
          <a:xfrm>
            <a:off x="843566" y="43458"/>
            <a:ext cx="818452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Linux stat command to retrieve pathname type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stat.h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FR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fr-F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Filetype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fr-F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mode_t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FR" sz="1400" dirty="0">
                <a:solidFill>
                  <a:srgbClr val="808080"/>
                </a:solidFill>
                <a:latin typeface="Consolas" panose="020B0609020204030204" pitchFamily="49" charset="0"/>
              </a:rPr>
              <a:t>mode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mode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&amp;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S_IFMT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S_IFSOCK: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"socket"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S_IFLNK: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"symbolic link"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S_IFREG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"regular file"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S_IFBLK: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"block device"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S_IFDIR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"directory"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S_IFCHR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"character device"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S_IFIFO: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"FIFO"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"unknown"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69128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3970318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 ./stat c* debug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catmt.cpp type = regular file, size = 2798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catmt.sln type = regular file, size = 1059</a:t>
            </a:r>
          </a:p>
          <a:p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catmt.vcxproj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type = regular file, size = 5446</a:t>
            </a:r>
          </a:p>
          <a:p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catmt.vcxproj.filters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type = regular file, size = 944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CreateProcess.cpp type = regular file, size = 822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CreateProcess.sln type = regular file, size = 1437</a:t>
            </a:r>
          </a:p>
          <a:p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CreateProcess.vcxproj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type = regular file, size = 5461</a:t>
            </a:r>
          </a:p>
          <a:p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CreateProcess.vcxproj.filters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type = regular file, size = 959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debug type = directory, size = 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$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112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850F2E-2338-4275-AE4A-1C38C706B19D}"/>
              </a:ext>
            </a:extLst>
          </p:cNvPr>
          <p:cNvSpPr/>
          <p:nvPr/>
        </p:nvSpPr>
        <p:spPr>
          <a:xfrm>
            <a:off x="624625" y="361397"/>
            <a:ext cx="82553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&lt; 2 )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"Usage:  stat pathnames"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1;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i = 1;  i &lt; 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 i++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stat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!stat(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i ], &amp;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i ]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 type =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Filetype(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statbuf.st_mode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", size =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statbuf.st_size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cerr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"stat of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i ]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 failed, 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errno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 = 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6F008A"/>
                </a:solidFill>
                <a:latin typeface="Consolas" panose="020B0609020204030204" pitchFamily="49" charset="0"/>
              </a:rPr>
              <a:t>errno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28619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FD428-420E-E925-2C02-4E271485A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790C5-97EF-35AB-7F6A-F589B5D5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BD5C4-623A-3A97-9C76-227F988F1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Group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Review seeking.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Memory-mapped files.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stat’ing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a file.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Hashing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512C1-55E0-2516-6D42-D2132832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937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Create an array of buckets to hold the items you wish to index based on a key field.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Create a simple function that can map the key to a bucket index.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If multiple different keys map to the same bucket, that’s called a collision.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2962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Expensive to grow the table or deal with collisions, so we make the table pretty big.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No serious developer would use hashing except when they expect </a:t>
            </a:r>
            <a:r>
              <a:rPr lang="en-US" sz="1800" i="1" dirty="0"/>
              <a:t>lots</a:t>
            </a:r>
            <a:r>
              <a:rPr lang="en-US" sz="1800" dirty="0"/>
              <a:t> of entries that don’t have to be kept in sort order, so there’s no point in starting with only two buckets.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54322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Start with 1024 or 4096 or some other big power-of-two number of buckets that you expect matches the problem.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Use the low bits of the hash function as an index.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You may/may not support growing the hash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5623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228850" cy="438150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Even a simple hash can work pretty well.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But what’s the problem with this one?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EA821A-E7D6-4CD6-B85E-35DFCABB47F5}"/>
              </a:ext>
            </a:extLst>
          </p:cNvPr>
          <p:cNvSpPr/>
          <p:nvPr/>
        </p:nvSpPr>
        <p:spPr>
          <a:xfrm>
            <a:off x="3467100" y="16002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Hash(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 = 0;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; 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++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h = ( 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h &lt;&lt;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1 ) ^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914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Fowler-Noll-Vo hash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628775" cy="3970318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A more complex hash using big prime numbers.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EA821A-E7D6-4CD6-B85E-35DFCABB47F5}"/>
              </a:ext>
            </a:extLst>
          </p:cNvPr>
          <p:cNvSpPr/>
          <p:nvPr/>
        </p:nvSpPr>
        <p:spPr>
          <a:xfrm>
            <a:off x="2609850" y="1600200"/>
            <a:ext cx="661987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fnvHash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length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FnvOffsetBasis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146959810393466560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FnvPrime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1099511628211ul;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hash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FnvOffsetBasis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length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++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hash *=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FnvPrime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hash ^= </a:t>
            </a: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];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hash;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1473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Polynomial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810500" cy="60960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CRCs (cyclic redundancy codes) use shift registers.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3BBF4-B8C1-4F48-A8E0-E5375B6EF539}"/>
              </a:ext>
            </a:extLst>
          </p:cNvPr>
          <p:cNvSpPr txBox="1"/>
          <p:nvPr/>
        </p:nvSpPr>
        <p:spPr>
          <a:xfrm>
            <a:off x="590550" y="5915025"/>
            <a:ext cx="7591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W. Wesley Peterson and E.J. Weldon, Jr, </a:t>
            </a:r>
            <a:r>
              <a:rPr lang="en-US" i="1" dirty="0"/>
              <a:t>Error-Correcting Codes</a:t>
            </a:r>
            <a:r>
              <a:rPr lang="en-US" dirty="0"/>
              <a:t>, Second Edition, MIT Press, 1972, pp 178-179.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E41198-0322-481E-8FA7-9463DCCE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2204143"/>
            <a:ext cx="8312727" cy="327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83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393E8C-438C-4D3C-A480-E7304182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65987D-A279-459F-80F4-B4E7B8D35368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Polynomial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DB91F-4342-4612-976F-D4F3FE1DB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96" y="1491306"/>
            <a:ext cx="7969207" cy="155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340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80C3E8-3B68-4329-8501-9F5B4F0B3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7C86D3-6F2C-484F-BEE7-585D88B3111E}"/>
              </a:ext>
            </a:extLst>
          </p:cNvPr>
          <p:cNvSpPr txBox="1"/>
          <p:nvPr/>
        </p:nvSpPr>
        <p:spPr>
          <a:xfrm>
            <a:off x="478777" y="676437"/>
            <a:ext cx="849321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/*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Ethernet CRC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Polynomial   x^32 + x^26 + x^23 + x^22 + x^16 + x^12 + x^11 + x^10 +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              x^8 + x^7 + x^5 + x^4 + x^2 + x^1 + 1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Represent the polynomial as an unsigned number with each bit corresponding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to a term of the polynomial set to one.  E.g., the x^5 term means bit 5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(counting from the LSB as bit 0) is on.  The x^32 term is actually the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feedback term and is "off the end" of the polynomial.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*/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400" dirty="0" err="1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Ethernet_Polynomial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0x04c11db7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#define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           </a:t>
            </a:r>
            <a:r>
              <a:rPr lang="en-US" sz="1400" dirty="0" err="1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Ethernet_Polynomial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369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B46748-73F6-4061-9352-55FBC7611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8EEEC2-CE08-4E8D-A4BB-8820C574D144}"/>
              </a:ext>
            </a:extLst>
          </p:cNvPr>
          <p:cNvSpPr txBox="1"/>
          <p:nvPr/>
        </p:nvSpPr>
        <p:spPr>
          <a:xfrm>
            <a:off x="465438" y="413210"/>
            <a:ext cx="8221362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/* Calculate the CRC table entries. 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(x) returns table entry x.  Use this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routine to fill a table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crctab</a:t>
            </a: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[256] with the appropriate values.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*/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 err="1">
                <a:solidFill>
                  <a:srgbClr val="2B91A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ulong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74531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register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2B91A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ulong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{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&lt;&lt;= 24;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&lt;&lt; 1) ^ ((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&amp; 0x80000000) ?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Poly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: 0);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400" dirty="0">
                <a:solidFill>
                  <a:srgbClr val="8F08C4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23603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A49F48-527C-4105-A07D-7D76D21A1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A595E2-FB4C-406A-8A50-DAC4B90B867D}"/>
              </a:ext>
            </a:extLst>
          </p:cNvPr>
          <p:cNvSpPr txBox="1"/>
          <p:nvPr/>
        </p:nvSpPr>
        <p:spPr>
          <a:xfrm>
            <a:off x="712573" y="831298"/>
            <a:ext cx="8431427" cy="331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static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CRCTable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 ] =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{  0x00000000, 0x04c11db7, 0x09823b6e, 0x0d4326d9,  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0x130476dc, 0x17c56b6b, 0x1a864db2, 0x1e475005,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0x2608edb8, 0x22c9f00f, 0x2f8ad6d6, 0x2b4bcb61,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0x350c9b64, 0x31cd86d3, 0x3c8ea00a, 0x384fbdbd,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0x4c11db70, 0x48d0c6c7, 0x4593e01e, 0x4152fda9,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0x5f15adac, 0x5bd4b01b, 0x569796c2, 0x52568b75,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0x6a1936c8, 0x6ed82b7f, 0x639b0da6, 0x675a1011,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       . . 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  0xbcb4666d, 0xb8757bda, 0xb5365d03, 0xb1f740b4   };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214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382E28-BD60-447B-A4BE-2B0F6829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9DCA1-F535-4385-B13C-86D0D6CB80B7}"/>
              </a:ext>
            </a:extLst>
          </p:cNvPr>
          <p:cNvSpPr txBox="1"/>
          <p:nvPr/>
        </p:nvSpPr>
        <p:spPr>
          <a:xfrm>
            <a:off x="737286" y="1129531"/>
            <a:ext cx="8143103" cy="297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To calculate a CRC, use the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UpdateCRC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 c ) procedure to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accumulate the data into the CRC.  The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argument is the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accumulated CRC, c is the next character of data to be added.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// Initially, </a:t>
            </a:r>
            <a:r>
              <a:rPr lang="en-US" sz="1400" dirty="0" err="1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8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= 0.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74531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UpdateCRC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(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long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0000FF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{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</a:t>
            </a:r>
            <a:r>
              <a:rPr lang="en-US" sz="1400" dirty="0">
                <a:solidFill>
                  <a:srgbClr val="8F08C4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( ( (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 &lt;&lt; 8 ) ^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CRCTable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[ ( ( </a:t>
            </a:r>
            <a:r>
              <a:rPr lang="en-US" sz="1400" dirty="0" err="1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crc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 &gt;&gt; 24 ) ^ ( </a:t>
            </a:r>
            <a:r>
              <a:rPr lang="en-US" sz="1400" dirty="0">
                <a:solidFill>
                  <a:srgbClr val="80808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) ] );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Lucida Console" panose="020B060904050402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  }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0122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348-482E-4FDF-A904-A101FB939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A771-079B-4D9B-8D50-BBCE13F89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Can either contain the object being indexed or a pointer to the object.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If it’s the object itself, you need at least as many buckets as objects and each bucket will be larger.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If it’s a pointer, it can be to a 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92BD6-5979-4720-9E75-EDA2BDDD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766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You have to assume that you will have collisions.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When searching a hash bucket, you must compare the search keys to make sure that what you found is what you wanted.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If the key fields are long, you might decide to add a field to a bucket entry with the complete hash of the key and compare that before comparing the entire field.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619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Several ways to deal with collisions.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Increment the bucket number modulo the number of buckets and try there.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Use a second hash (or just different bits of the same hash) and try there.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list off each bucket.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Try (1) or (2) and if not successful, create 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18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When using a list for collisions, the insertion order matters.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The STL map template pushes collisions onto the front of the list.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Why did they do that and is that a good choice?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987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query performance is more important than build time, collisions should be placed onto the end.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058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query performance is more important than build time, collisions should be placed onto the end.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Why?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i="1" dirty="0"/>
              <a:t>Because you expect to encounter the most frequent terms earlier in the build and you want those at the front.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157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you use a list for collisions, most people normally think of something like a linked list.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Since you don’t know what will have to go into the list, one way to deal with collisions by pushing new node onto the list (or onto the end).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878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But suppose you already know what the data looks like.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Could you use that information to build a better performant, smaller memory footprint, more efficient hash table to hold exactly that known data?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242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know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might try several hash algorithms to see which gives you the lowest rate of collisions.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could tune the number of buckets.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could compress the collision lists.  Instead of a linked list, it could be an array or a serialized stream.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646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1E8F-3223-4D49-B2C5-1B530CB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Compressing the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01B71-ECA9-4256-B3E7-D8F38FF1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Buckets contain pointers or, even better, offsets into one large contiguous buffer containing the items stored in the hash table.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Each list is a contiguous series of bytes representing a concatenation of the entries on a collision list.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If you only need to read them serially, no problem if the entries vary in size, as long as you can tell them apart.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do need to know when you’ve reached the end, typically with a sentinel.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1F783-BA34-4665-B35A-5CC5A4F2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26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16957</TotalTime>
  <Words>4177</Words>
  <Application>Microsoft Office PowerPoint</Application>
  <PresentationFormat>On-screen Show (4:3)</PresentationFormat>
  <Paragraphs>660</Paragraphs>
  <Slides>62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Calibri</vt:lpstr>
      <vt:lpstr>Consolas</vt:lpstr>
      <vt:lpstr>Lucida Console</vt:lpstr>
      <vt:lpstr>Verdana</vt:lpstr>
      <vt:lpstr>Office Theme</vt:lpstr>
      <vt:lpstr>EECS 498 System Design of a Search Engine Winter 2025 Lecture 6:  Stating, mapped files and hashing</vt:lpstr>
      <vt:lpstr>agenda</vt:lpstr>
      <vt:lpstr>agenda</vt:lpstr>
      <vt:lpstr>details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Seeking</vt:lpstr>
      <vt:lpstr>PowerPoint Presentation</vt:lpstr>
      <vt:lpstr>PowerPoint Presentation</vt:lpstr>
      <vt:lpstr>PowerPoint Presentation</vt:lpstr>
      <vt:lpstr>PowerPoint Presentation</vt:lpstr>
      <vt:lpstr>Seeking past the end</vt:lpstr>
      <vt:lpstr>PowerPoint Presentation</vt:lpstr>
      <vt:lpstr>Sparse files</vt:lpstr>
      <vt:lpstr>agenda</vt:lpstr>
      <vt:lpstr>Problem with read and write</vt:lpstr>
      <vt:lpstr>Mapped files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Hashing</vt:lpstr>
      <vt:lpstr>Hashing</vt:lpstr>
      <vt:lpstr>Hashing</vt:lpstr>
      <vt:lpstr>Hash function</vt:lpstr>
      <vt:lpstr>Fowler-Noll-Vo hash function</vt:lpstr>
      <vt:lpstr>Polynomial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Buckets</vt:lpstr>
      <vt:lpstr>Collisions</vt:lpstr>
      <vt:lpstr>Collisions</vt:lpstr>
      <vt:lpstr>Collisions</vt:lpstr>
      <vt:lpstr>Collisions</vt:lpstr>
      <vt:lpstr>Collisions</vt:lpstr>
      <vt:lpstr>Collisions</vt:lpstr>
      <vt:lpstr>Collisions</vt:lpstr>
      <vt:lpstr>If you know the data</vt:lpstr>
      <vt:lpstr>Compressing the 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 233 circuits laboratory</dc:title>
  <dc:creator>Nicole Hamilton</dc:creator>
  <cp:lastModifiedBy>Nicole Hamilton</cp:lastModifiedBy>
  <cp:revision>765</cp:revision>
  <dcterms:created xsi:type="dcterms:W3CDTF">2014-10-28T21:56:04Z</dcterms:created>
  <dcterms:modified xsi:type="dcterms:W3CDTF">2025-01-28T18:53:56Z</dcterms:modified>
</cp:coreProperties>
</file>